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5" r:id="rId5"/>
    <p:sldId id="286" r:id="rId6"/>
    <p:sldId id="287" r:id="rId7"/>
    <p:sldId id="288" r:id="rId8"/>
    <p:sldId id="289" r:id="rId9"/>
    <p:sldId id="290" r:id="rId10"/>
    <p:sldId id="291" r:id="rId11"/>
    <p:sldId id="292" r:id="rId12"/>
    <p:sldId id="29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p:scale>
          <a:sx n="75" d="100"/>
          <a:sy n="75" d="100"/>
        </p:scale>
        <p:origin x="1896"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sTarBlakout/Simple-ST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pl-PL" sz="2000" dirty="0">
                <a:solidFill>
                  <a:schemeClr val="tx1"/>
                </a:solidFill>
              </a:rPr>
              <a:t>Gra gatunku "STG" </a:t>
            </a:r>
            <a:br>
              <a:rPr lang="pl-PL" sz="2000" dirty="0">
                <a:solidFill>
                  <a:schemeClr val="tx1"/>
                </a:solidFill>
              </a:rPr>
            </a:br>
            <a:r>
              <a:rPr lang="pl-PL" sz="2000" dirty="0">
                <a:solidFill>
                  <a:schemeClr val="tx1"/>
                </a:solidFill>
              </a:rPr>
              <a:t>dla systemu Android </a:t>
            </a:r>
            <a:br>
              <a:rPr lang="pl-PL" sz="2000" dirty="0">
                <a:solidFill>
                  <a:schemeClr val="tx1"/>
                </a:solidFill>
              </a:rPr>
            </a:br>
            <a:r>
              <a:rPr lang="pl-PL" sz="2000" dirty="0">
                <a:solidFill>
                  <a:schemeClr val="tx1"/>
                </a:solidFill>
              </a:rPr>
              <a:t>z zdalną konfiguracją</a:t>
            </a:r>
            <a:endParaRPr lang="en-US" sz="20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pl-PL" sz="1400" dirty="0"/>
              <a:t>OLEKSANDR KOSINKO 61817</a:t>
            </a:r>
          </a:p>
          <a:p>
            <a:pPr>
              <a:lnSpc>
                <a:spcPct val="100000"/>
              </a:lnSpc>
            </a:pPr>
            <a:r>
              <a:rPr lang="pl-PL" sz="1400" dirty="0"/>
              <a:t>JAKUB MOTYKA 11111</a:t>
            </a:r>
            <a:endParaRPr lang="en-US" sz="1400" dirty="0"/>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pl-PL" sz="3600" dirty="0">
                <a:solidFill>
                  <a:schemeClr val="bg1"/>
                </a:solidFill>
              </a:rPr>
              <a:t>Cel pracy</a:t>
            </a:r>
            <a:endParaRPr lang="en-US" sz="3600" dirty="0">
              <a:solidFill>
                <a:schemeClr val="bg1"/>
              </a:solidFill>
            </a:endParaRPr>
          </a:p>
        </p:txBody>
      </p:sp>
      <p:sp>
        <p:nvSpPr>
          <p:cNvPr id="5" name="TextBox 4">
            <a:extLst>
              <a:ext uri="{FF2B5EF4-FFF2-40B4-BE49-F238E27FC236}">
                <a16:creationId xmlns:a16="http://schemas.microsoft.com/office/drawing/2014/main" id="{9D1BB89B-B861-D5C8-F380-6BA4A13A365C}"/>
              </a:ext>
            </a:extLst>
          </p:cNvPr>
          <p:cNvSpPr txBox="1"/>
          <p:nvPr/>
        </p:nvSpPr>
        <p:spPr>
          <a:xfrm>
            <a:off x="4267200" y="199334"/>
            <a:ext cx="7772400" cy="1477328"/>
          </a:xfrm>
          <a:prstGeom prst="rect">
            <a:avLst/>
          </a:prstGeom>
          <a:noFill/>
        </p:spPr>
        <p:txBody>
          <a:bodyPr wrap="square" rtlCol="0">
            <a:spAutoFit/>
          </a:bodyPr>
          <a:lstStyle/>
          <a:p>
            <a:pPr algn="just"/>
            <a:r>
              <a:rPr lang="pl-PL" dirty="0"/>
              <a:t>Celem projektu jest produkt, to znaczy gra, którą można zamieścić w sklepie. Jest to gra mobilna dla systemów Android z zdalną konfiguracją. Gatunkiem gry będzie jeden z najbardziej popularnych i starych gatunków STG ("</a:t>
            </a:r>
            <a:r>
              <a:rPr lang="pl-PL" dirty="0" err="1"/>
              <a:t>Shooting</a:t>
            </a:r>
            <a:r>
              <a:rPr lang="pl-PL" dirty="0"/>
              <a:t> Game" albo "</a:t>
            </a:r>
            <a:r>
              <a:rPr lang="pl-PL" dirty="0" err="1"/>
              <a:t>Shoot</a:t>
            </a:r>
            <a:r>
              <a:rPr lang="pl-PL" dirty="0"/>
              <a:t> 'em </a:t>
            </a:r>
            <a:r>
              <a:rPr lang="pl-PL" dirty="0" err="1"/>
              <a:t>up</a:t>
            </a:r>
            <a:r>
              <a:rPr lang="pl-PL" dirty="0"/>
              <a:t>"). Gra zostanie wykonana w klasycznym dla tego gatunku stylu bitew kosmicznych.</a:t>
            </a:r>
            <a:endParaRPr lang="en-US" dirty="0"/>
          </a:p>
        </p:txBody>
      </p:sp>
      <p:pic>
        <p:nvPicPr>
          <p:cNvPr id="1028" name="Picture 4" descr="Strike Gunner S.T.G. | Top 80's Games">
            <a:extLst>
              <a:ext uri="{FF2B5EF4-FFF2-40B4-BE49-F238E27FC236}">
                <a16:creationId xmlns:a16="http://schemas.microsoft.com/office/drawing/2014/main" id="{304C5CF2-51B9-01EC-D710-6017E9898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085" y="1875996"/>
            <a:ext cx="2832100" cy="45313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rike Gunner: S.T.G. Download | GameFabrique">
            <a:extLst>
              <a:ext uri="{FF2B5EF4-FFF2-40B4-BE49-F238E27FC236}">
                <a16:creationId xmlns:a16="http://schemas.microsoft.com/office/drawing/2014/main" id="{9E8D8084-EE06-ABAF-76EA-A99200BEF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362200"/>
            <a:ext cx="4385733"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51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pl-PL" sz="3600" dirty="0">
                <a:solidFill>
                  <a:schemeClr val="bg1"/>
                </a:solidFill>
              </a:rPr>
              <a:t>Cel pracy</a:t>
            </a:r>
            <a:endParaRPr lang="en-US" sz="3600" dirty="0">
              <a:solidFill>
                <a:schemeClr val="bg1"/>
              </a:solidFill>
            </a:endParaRPr>
          </a:p>
        </p:txBody>
      </p:sp>
      <p:sp>
        <p:nvSpPr>
          <p:cNvPr id="5" name="TextBox 4">
            <a:extLst>
              <a:ext uri="{FF2B5EF4-FFF2-40B4-BE49-F238E27FC236}">
                <a16:creationId xmlns:a16="http://schemas.microsoft.com/office/drawing/2014/main" id="{9D1BB89B-B861-D5C8-F380-6BA4A13A365C}"/>
              </a:ext>
            </a:extLst>
          </p:cNvPr>
          <p:cNvSpPr txBox="1"/>
          <p:nvPr/>
        </p:nvSpPr>
        <p:spPr>
          <a:xfrm>
            <a:off x="4267200" y="199334"/>
            <a:ext cx="7772400" cy="2031325"/>
          </a:xfrm>
          <a:prstGeom prst="rect">
            <a:avLst/>
          </a:prstGeom>
          <a:noFill/>
        </p:spPr>
        <p:txBody>
          <a:bodyPr wrap="square" rtlCol="0">
            <a:spAutoFit/>
          </a:bodyPr>
          <a:lstStyle/>
          <a:p>
            <a:pPr algn="just"/>
            <a:r>
              <a:rPr lang="pl-PL" dirty="0"/>
              <a:t>Rynek gier mobilnych jest teraz bardzo opłacalny i ciągle się rozwija. Gry mobilne obejmują więcej niż 50% dochodów od wszystkich aplikacji mobilnych, więc jest to temat bardzo perspektywiczny. Zdalna konfiguracja pozwala na szybkie zmienianie zwartości gry bez koniecznego pobrania nowej aktualizacji. Ułatwia to sprawdzenie co dokładnie lepiej pasuje graczom i dostosowanie gry do ich potrzeb. Np. ułatwienie jakiegoś poziomu lub przeciwnika za pomocą kilku zmian w zdalnej bazie danych.</a:t>
            </a:r>
            <a:endParaRPr lang="en-US" dirty="0"/>
          </a:p>
        </p:txBody>
      </p:sp>
      <p:pic>
        <p:nvPicPr>
          <p:cNvPr id="2054" name="Picture 6" descr="Newzoo: Mobile gaming accounts for the largest part of the 2021 market |  VentureBeat">
            <a:extLst>
              <a:ext uri="{FF2B5EF4-FFF2-40B4-BE49-F238E27FC236}">
                <a16:creationId xmlns:a16="http://schemas.microsoft.com/office/drawing/2014/main" id="{81384FA8-5410-E43E-6ACA-A2685D453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7492" y="2337476"/>
            <a:ext cx="7253391" cy="407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1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pl-PL" sz="3600" dirty="0">
                <a:solidFill>
                  <a:schemeClr val="bg1"/>
                </a:solidFill>
              </a:rPr>
              <a:t>Podział obowiązków</a:t>
            </a:r>
            <a:endParaRPr lang="en-US" sz="3600" dirty="0">
              <a:solidFill>
                <a:schemeClr val="bg1"/>
              </a:solidFill>
            </a:endParaRPr>
          </a:p>
        </p:txBody>
      </p:sp>
      <p:sp>
        <p:nvSpPr>
          <p:cNvPr id="5" name="TextBox 4">
            <a:extLst>
              <a:ext uri="{FF2B5EF4-FFF2-40B4-BE49-F238E27FC236}">
                <a16:creationId xmlns:a16="http://schemas.microsoft.com/office/drawing/2014/main" id="{9D1BB89B-B861-D5C8-F380-6BA4A13A365C}"/>
              </a:ext>
            </a:extLst>
          </p:cNvPr>
          <p:cNvSpPr txBox="1"/>
          <p:nvPr/>
        </p:nvSpPr>
        <p:spPr>
          <a:xfrm>
            <a:off x="4267200" y="199334"/>
            <a:ext cx="7772400" cy="2031325"/>
          </a:xfrm>
          <a:prstGeom prst="rect">
            <a:avLst/>
          </a:prstGeom>
          <a:noFill/>
        </p:spPr>
        <p:txBody>
          <a:bodyPr wrap="square" rtlCol="0">
            <a:spAutoFit/>
          </a:bodyPr>
          <a:lstStyle/>
          <a:p>
            <a:pPr algn="just"/>
            <a:r>
              <a:rPr lang="pl-PL" dirty="0"/>
              <a:t>Aby stworzyć ten projekt, pracę można podzielić na 2 części: </a:t>
            </a:r>
          </a:p>
          <a:p>
            <a:pPr marL="285750" indent="-285750" algn="just">
              <a:buFont typeface="Arial" panose="020B0604020202020204" pitchFamily="34" charset="0"/>
              <a:buChar char="•"/>
            </a:pPr>
            <a:r>
              <a:rPr lang="pl-PL" dirty="0"/>
              <a:t>Zrobienie rozrywkowej części gry, która będzie uruchamiana na smartfonach Android oraz jest robiona bezpośrednio w silniku. </a:t>
            </a:r>
          </a:p>
          <a:p>
            <a:pPr marL="285750" indent="-285750" algn="just">
              <a:buFont typeface="Arial" panose="020B0604020202020204" pitchFamily="34" charset="0"/>
              <a:buChar char="•"/>
            </a:pPr>
            <a:r>
              <a:rPr lang="pl-PL" dirty="0"/>
              <a:t>Stworzenie API do bazy danych, gdzie będzie znajdowała się konfiguracja, którą gra będzie pobierać przy uruchomieniu. </a:t>
            </a:r>
          </a:p>
          <a:p>
            <a:pPr algn="just"/>
            <a:r>
              <a:rPr lang="pl-PL" dirty="0"/>
              <a:t>Oleksandr Kosinko będzie odpowiedzialny za stworzenie strony klienta gry, a Jakub Motyka za stworzenie API do bazy danych, to znaczy strony serwera.</a:t>
            </a:r>
            <a:endParaRPr lang="en-US" dirty="0"/>
          </a:p>
        </p:txBody>
      </p:sp>
      <p:pic>
        <p:nvPicPr>
          <p:cNvPr id="3074" name="Picture 2" descr="Firebase Remote Config | Customize your app on the fly">
            <a:extLst>
              <a:ext uri="{FF2B5EF4-FFF2-40B4-BE49-F238E27FC236}">
                <a16:creationId xmlns:a16="http://schemas.microsoft.com/office/drawing/2014/main" id="{F2687845-CE21-5E67-8F98-755709B42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841" y="2595093"/>
            <a:ext cx="4175125"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228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pl-PL" sz="3600" dirty="0">
                <a:solidFill>
                  <a:schemeClr val="bg1"/>
                </a:solidFill>
              </a:rPr>
              <a:t>Możliwości gry</a:t>
            </a:r>
            <a:endParaRPr lang="en-US" sz="3600" dirty="0">
              <a:solidFill>
                <a:schemeClr val="bg1"/>
              </a:solidFill>
            </a:endParaRPr>
          </a:p>
        </p:txBody>
      </p:sp>
      <p:sp>
        <p:nvSpPr>
          <p:cNvPr id="5" name="TextBox 4">
            <a:extLst>
              <a:ext uri="{FF2B5EF4-FFF2-40B4-BE49-F238E27FC236}">
                <a16:creationId xmlns:a16="http://schemas.microsoft.com/office/drawing/2014/main" id="{9D1BB89B-B861-D5C8-F380-6BA4A13A365C}"/>
              </a:ext>
            </a:extLst>
          </p:cNvPr>
          <p:cNvSpPr txBox="1"/>
          <p:nvPr/>
        </p:nvSpPr>
        <p:spPr>
          <a:xfrm>
            <a:off x="4267200" y="199334"/>
            <a:ext cx="7772400" cy="2308324"/>
          </a:xfrm>
          <a:prstGeom prst="rect">
            <a:avLst/>
          </a:prstGeom>
          <a:noFill/>
        </p:spPr>
        <p:txBody>
          <a:bodyPr wrap="square" rtlCol="0">
            <a:spAutoFit/>
          </a:bodyPr>
          <a:lstStyle/>
          <a:p>
            <a:pPr algn="just"/>
            <a:r>
              <a:rPr lang="pl-PL" dirty="0"/>
              <a:t>Dla projektu udało się sprecyzować wymagania funkcjonalne: </a:t>
            </a:r>
          </a:p>
          <a:p>
            <a:pPr algn="just"/>
            <a:r>
              <a:rPr lang="pl-PL" dirty="0"/>
              <a:t>• Gracz może mieć możliwość zacząć sesję gry w dowolnym momencie za pomocą UI. </a:t>
            </a:r>
          </a:p>
          <a:p>
            <a:pPr algn="just"/>
            <a:r>
              <a:rPr lang="pl-PL" dirty="0"/>
              <a:t>• Gracz może mieć możliwość wyłączyć grę za pomocą UI. </a:t>
            </a:r>
          </a:p>
          <a:p>
            <a:pPr algn="just"/>
            <a:r>
              <a:rPr lang="pl-PL" dirty="0"/>
              <a:t>• Gracz może strzelać z broni swojego statku za pomocą UI. </a:t>
            </a:r>
          </a:p>
          <a:p>
            <a:pPr algn="just"/>
            <a:r>
              <a:rPr lang="pl-PL" dirty="0"/>
              <a:t>• Gracz może poruszać statkiem za pomocą wirtualnego drążka sterowego. </a:t>
            </a:r>
          </a:p>
          <a:p>
            <a:pPr algn="just"/>
            <a:r>
              <a:rPr lang="pl-PL" dirty="0"/>
              <a:t>• Gracz widzi statystyki aktualnej sesji gry (zdrowie, moc, zdobyte punkty). </a:t>
            </a:r>
          </a:p>
          <a:p>
            <a:pPr algn="just"/>
            <a:r>
              <a:rPr lang="pl-PL" dirty="0"/>
              <a:t>• Administrator może zdalnie zmieniać konfigurację gry</a:t>
            </a:r>
            <a:endParaRPr lang="en-US" dirty="0"/>
          </a:p>
        </p:txBody>
      </p:sp>
      <p:pic>
        <p:nvPicPr>
          <p:cNvPr id="7" name="Picture 6">
            <a:extLst>
              <a:ext uri="{FF2B5EF4-FFF2-40B4-BE49-F238E27FC236}">
                <a16:creationId xmlns:a16="http://schemas.microsoft.com/office/drawing/2014/main" id="{9180CEA7-CF9A-66AA-2690-1CFB4B3D8C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3613" y="2921593"/>
            <a:ext cx="7005611" cy="3368082"/>
          </a:xfrm>
          <a:prstGeom prst="rect">
            <a:avLst/>
          </a:prstGeom>
          <a:noFill/>
          <a:ln>
            <a:noFill/>
          </a:ln>
        </p:spPr>
      </p:pic>
    </p:spTree>
    <p:extLst>
      <p:ext uri="{BB962C8B-B14F-4D97-AF65-F5344CB8AC3E}">
        <p14:creationId xmlns:p14="http://schemas.microsoft.com/office/powerpoint/2010/main" val="2335878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pl-PL" sz="3600" dirty="0">
                <a:solidFill>
                  <a:schemeClr val="bg1"/>
                </a:solidFill>
              </a:rPr>
              <a:t>Prezentacja gry</a:t>
            </a:r>
            <a:endParaRPr lang="en-US" sz="3600" dirty="0">
              <a:solidFill>
                <a:schemeClr val="bg1"/>
              </a:solidFill>
            </a:endParaRPr>
          </a:p>
        </p:txBody>
      </p:sp>
      <p:pic>
        <p:nvPicPr>
          <p:cNvPr id="4" name="Picture 3">
            <a:extLst>
              <a:ext uri="{FF2B5EF4-FFF2-40B4-BE49-F238E27FC236}">
                <a16:creationId xmlns:a16="http://schemas.microsoft.com/office/drawing/2014/main" id="{E182AC15-184E-1949-15E4-F1DFA65910CA}"/>
              </a:ext>
            </a:extLst>
          </p:cNvPr>
          <p:cNvPicPr>
            <a:picLocks noChangeAspect="1"/>
          </p:cNvPicPr>
          <p:nvPr/>
        </p:nvPicPr>
        <p:blipFill>
          <a:blip r:embed="rId2"/>
          <a:stretch>
            <a:fillRect/>
          </a:stretch>
        </p:blipFill>
        <p:spPr>
          <a:xfrm>
            <a:off x="4622091" y="381000"/>
            <a:ext cx="2947817" cy="5908675"/>
          </a:xfrm>
          <a:prstGeom prst="rect">
            <a:avLst/>
          </a:prstGeom>
        </p:spPr>
      </p:pic>
      <p:pic>
        <p:nvPicPr>
          <p:cNvPr id="8" name="Picture 7">
            <a:extLst>
              <a:ext uri="{FF2B5EF4-FFF2-40B4-BE49-F238E27FC236}">
                <a16:creationId xmlns:a16="http://schemas.microsoft.com/office/drawing/2014/main" id="{D5F79EA1-7F57-B4D4-F4D5-EBA045FBCAC3}"/>
              </a:ext>
            </a:extLst>
          </p:cNvPr>
          <p:cNvPicPr>
            <a:picLocks noChangeAspect="1"/>
          </p:cNvPicPr>
          <p:nvPr/>
        </p:nvPicPr>
        <p:blipFill>
          <a:blip r:embed="rId3"/>
          <a:stretch>
            <a:fillRect/>
          </a:stretch>
        </p:blipFill>
        <p:spPr>
          <a:xfrm>
            <a:off x="8640310" y="381000"/>
            <a:ext cx="2964131" cy="5908675"/>
          </a:xfrm>
          <a:prstGeom prst="rect">
            <a:avLst/>
          </a:prstGeom>
        </p:spPr>
      </p:pic>
      <p:sp>
        <p:nvSpPr>
          <p:cNvPr id="9" name="TextBox 8">
            <a:extLst>
              <a:ext uri="{FF2B5EF4-FFF2-40B4-BE49-F238E27FC236}">
                <a16:creationId xmlns:a16="http://schemas.microsoft.com/office/drawing/2014/main" id="{BA6CF510-B62B-38EA-3A53-3778ACF9E765}"/>
              </a:ext>
            </a:extLst>
          </p:cNvPr>
          <p:cNvSpPr txBox="1"/>
          <p:nvPr/>
        </p:nvSpPr>
        <p:spPr>
          <a:xfrm>
            <a:off x="4622091" y="6350168"/>
            <a:ext cx="2947817" cy="369332"/>
          </a:xfrm>
          <a:prstGeom prst="rect">
            <a:avLst/>
          </a:prstGeom>
          <a:noFill/>
        </p:spPr>
        <p:txBody>
          <a:bodyPr wrap="square" rtlCol="0">
            <a:spAutoFit/>
          </a:bodyPr>
          <a:lstStyle/>
          <a:p>
            <a:pPr algn="ctr"/>
            <a:r>
              <a:rPr lang="pl-PL" dirty="0"/>
              <a:t>Ekran gry po uruchomieniu</a:t>
            </a:r>
            <a:endParaRPr lang="en-US" dirty="0"/>
          </a:p>
        </p:txBody>
      </p:sp>
      <p:sp>
        <p:nvSpPr>
          <p:cNvPr id="13" name="TextBox 12">
            <a:extLst>
              <a:ext uri="{FF2B5EF4-FFF2-40B4-BE49-F238E27FC236}">
                <a16:creationId xmlns:a16="http://schemas.microsoft.com/office/drawing/2014/main" id="{74E3B3D1-6E41-1DE1-95A5-94C0B501364A}"/>
              </a:ext>
            </a:extLst>
          </p:cNvPr>
          <p:cNvSpPr txBox="1"/>
          <p:nvPr/>
        </p:nvSpPr>
        <p:spPr>
          <a:xfrm>
            <a:off x="8640309" y="6211669"/>
            <a:ext cx="2947817" cy="646331"/>
          </a:xfrm>
          <a:prstGeom prst="rect">
            <a:avLst/>
          </a:prstGeom>
          <a:noFill/>
        </p:spPr>
        <p:txBody>
          <a:bodyPr wrap="square" rtlCol="0">
            <a:spAutoFit/>
          </a:bodyPr>
          <a:lstStyle/>
          <a:p>
            <a:pPr algn="ctr"/>
            <a:r>
              <a:rPr lang="pl-PL" dirty="0"/>
              <a:t>Ekran gry po kliknięciu "START"</a:t>
            </a:r>
            <a:endParaRPr lang="en-US" dirty="0"/>
          </a:p>
        </p:txBody>
      </p:sp>
    </p:spTree>
    <p:extLst>
      <p:ext uri="{BB962C8B-B14F-4D97-AF65-F5344CB8AC3E}">
        <p14:creationId xmlns:p14="http://schemas.microsoft.com/office/powerpoint/2010/main" val="3967930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pl-PL" sz="3600" dirty="0">
                <a:solidFill>
                  <a:schemeClr val="bg1"/>
                </a:solidFill>
              </a:rPr>
              <a:t>Prezentacja gry</a:t>
            </a:r>
            <a:endParaRPr lang="en-US" sz="3600" dirty="0">
              <a:solidFill>
                <a:schemeClr val="bg1"/>
              </a:solidFill>
            </a:endParaRPr>
          </a:p>
        </p:txBody>
      </p:sp>
      <p:sp>
        <p:nvSpPr>
          <p:cNvPr id="9" name="TextBox 8">
            <a:extLst>
              <a:ext uri="{FF2B5EF4-FFF2-40B4-BE49-F238E27FC236}">
                <a16:creationId xmlns:a16="http://schemas.microsoft.com/office/drawing/2014/main" id="{BA6CF510-B62B-38EA-3A53-3778ACF9E765}"/>
              </a:ext>
            </a:extLst>
          </p:cNvPr>
          <p:cNvSpPr txBox="1"/>
          <p:nvPr/>
        </p:nvSpPr>
        <p:spPr>
          <a:xfrm>
            <a:off x="4622091" y="6350168"/>
            <a:ext cx="2947817" cy="369332"/>
          </a:xfrm>
          <a:prstGeom prst="rect">
            <a:avLst/>
          </a:prstGeom>
          <a:noFill/>
        </p:spPr>
        <p:txBody>
          <a:bodyPr wrap="square" rtlCol="0">
            <a:spAutoFit/>
          </a:bodyPr>
          <a:lstStyle/>
          <a:p>
            <a:pPr algn="ctr"/>
            <a:r>
              <a:rPr lang="pl-PL" dirty="0"/>
              <a:t>Wirtualny drążek sterowy</a:t>
            </a:r>
            <a:endParaRPr lang="en-US" dirty="0"/>
          </a:p>
        </p:txBody>
      </p:sp>
      <p:sp>
        <p:nvSpPr>
          <p:cNvPr id="13" name="TextBox 12">
            <a:extLst>
              <a:ext uri="{FF2B5EF4-FFF2-40B4-BE49-F238E27FC236}">
                <a16:creationId xmlns:a16="http://schemas.microsoft.com/office/drawing/2014/main" id="{74E3B3D1-6E41-1DE1-95A5-94C0B501364A}"/>
              </a:ext>
            </a:extLst>
          </p:cNvPr>
          <p:cNvSpPr txBox="1"/>
          <p:nvPr/>
        </p:nvSpPr>
        <p:spPr>
          <a:xfrm>
            <a:off x="8640309" y="6343650"/>
            <a:ext cx="2947817" cy="369332"/>
          </a:xfrm>
          <a:prstGeom prst="rect">
            <a:avLst/>
          </a:prstGeom>
          <a:noFill/>
        </p:spPr>
        <p:txBody>
          <a:bodyPr wrap="square" rtlCol="0">
            <a:spAutoFit/>
          </a:bodyPr>
          <a:lstStyle/>
          <a:p>
            <a:pPr algn="ctr"/>
            <a:r>
              <a:rPr lang="pl-PL" dirty="0"/>
              <a:t>Fala wrogów</a:t>
            </a:r>
            <a:endParaRPr lang="en-US" dirty="0"/>
          </a:p>
        </p:txBody>
      </p:sp>
      <p:pic>
        <p:nvPicPr>
          <p:cNvPr id="5" name="Picture 4">
            <a:extLst>
              <a:ext uri="{FF2B5EF4-FFF2-40B4-BE49-F238E27FC236}">
                <a16:creationId xmlns:a16="http://schemas.microsoft.com/office/drawing/2014/main" id="{89F711A0-7238-4730-86C2-1A5E52C5F642}"/>
              </a:ext>
            </a:extLst>
          </p:cNvPr>
          <p:cNvPicPr>
            <a:picLocks noChangeAspect="1"/>
          </p:cNvPicPr>
          <p:nvPr/>
        </p:nvPicPr>
        <p:blipFill>
          <a:blip r:embed="rId2"/>
          <a:stretch>
            <a:fillRect/>
          </a:stretch>
        </p:blipFill>
        <p:spPr>
          <a:xfrm>
            <a:off x="4647615" y="330200"/>
            <a:ext cx="3003305" cy="5908675"/>
          </a:xfrm>
          <a:prstGeom prst="rect">
            <a:avLst/>
          </a:prstGeom>
        </p:spPr>
      </p:pic>
      <p:pic>
        <p:nvPicPr>
          <p:cNvPr id="7" name="Picture 6">
            <a:extLst>
              <a:ext uri="{FF2B5EF4-FFF2-40B4-BE49-F238E27FC236}">
                <a16:creationId xmlns:a16="http://schemas.microsoft.com/office/drawing/2014/main" id="{CDD0F53C-B889-5D7D-94B6-0E0796943627}"/>
              </a:ext>
            </a:extLst>
          </p:cNvPr>
          <p:cNvPicPr>
            <a:picLocks noChangeAspect="1"/>
          </p:cNvPicPr>
          <p:nvPr/>
        </p:nvPicPr>
        <p:blipFill>
          <a:blip r:embed="rId3"/>
          <a:stretch>
            <a:fillRect/>
          </a:stretch>
        </p:blipFill>
        <p:spPr>
          <a:xfrm>
            <a:off x="8627253" y="381000"/>
            <a:ext cx="2960873" cy="5908675"/>
          </a:xfrm>
          <a:prstGeom prst="rect">
            <a:avLst/>
          </a:prstGeom>
        </p:spPr>
      </p:pic>
    </p:spTree>
    <p:extLst>
      <p:ext uri="{BB962C8B-B14F-4D97-AF65-F5344CB8AC3E}">
        <p14:creationId xmlns:p14="http://schemas.microsoft.com/office/powerpoint/2010/main" val="2415830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pl-PL" sz="3600" dirty="0">
                <a:solidFill>
                  <a:schemeClr val="bg1"/>
                </a:solidFill>
              </a:rPr>
              <a:t>Wideo rozgrywki</a:t>
            </a:r>
            <a:endParaRPr lang="en-US" sz="3600" dirty="0">
              <a:solidFill>
                <a:schemeClr val="bg1"/>
              </a:solidFill>
            </a:endParaRPr>
          </a:p>
        </p:txBody>
      </p:sp>
      <p:pic>
        <p:nvPicPr>
          <p:cNvPr id="3" name="video_2022-07-17_16-04-14">
            <a:hlinkClick r:id="" action="ppaction://media"/>
            <a:extLst>
              <a:ext uri="{FF2B5EF4-FFF2-40B4-BE49-F238E27FC236}">
                <a16:creationId xmlns:a16="http://schemas.microsoft.com/office/drawing/2014/main" id="{6BF93331-4ABE-42CC-C3C3-A598B1D075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0"/>
            <a:ext cx="3857625" cy="6858000"/>
          </a:xfrm>
          <a:prstGeom prst="rect">
            <a:avLst/>
          </a:prstGeom>
        </p:spPr>
      </p:pic>
    </p:spTree>
    <p:extLst>
      <p:ext uri="{BB962C8B-B14F-4D97-AF65-F5344CB8AC3E}">
        <p14:creationId xmlns:p14="http://schemas.microsoft.com/office/powerpoint/2010/main" val="110204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1" y="516835"/>
            <a:ext cx="4050791" cy="5772840"/>
          </a:xfrm>
        </p:spPr>
        <p:txBody>
          <a:bodyPr anchor="ctr">
            <a:normAutofit/>
          </a:bodyPr>
          <a:lstStyle/>
          <a:p>
            <a:pPr algn="ctr"/>
            <a:r>
              <a:rPr lang="pl-PL" sz="3600" dirty="0">
                <a:solidFill>
                  <a:schemeClr val="bg1"/>
                </a:solidFill>
              </a:rPr>
              <a:t>Podsumowanie</a:t>
            </a:r>
            <a:endParaRPr lang="en-US" sz="3600" dirty="0">
              <a:solidFill>
                <a:schemeClr val="bg1"/>
              </a:solidFill>
            </a:endParaRPr>
          </a:p>
        </p:txBody>
      </p:sp>
      <p:sp>
        <p:nvSpPr>
          <p:cNvPr id="7" name="TextBox 6">
            <a:extLst>
              <a:ext uri="{FF2B5EF4-FFF2-40B4-BE49-F238E27FC236}">
                <a16:creationId xmlns:a16="http://schemas.microsoft.com/office/drawing/2014/main" id="{D4E7D723-9AB0-7976-F6AF-308EF4A4FE36}"/>
              </a:ext>
            </a:extLst>
          </p:cNvPr>
          <p:cNvSpPr txBox="1"/>
          <p:nvPr/>
        </p:nvSpPr>
        <p:spPr>
          <a:xfrm>
            <a:off x="4267200" y="199334"/>
            <a:ext cx="7772400" cy="2308324"/>
          </a:xfrm>
          <a:prstGeom prst="rect">
            <a:avLst/>
          </a:prstGeom>
          <a:noFill/>
        </p:spPr>
        <p:txBody>
          <a:bodyPr wrap="square" rtlCol="0">
            <a:spAutoFit/>
          </a:bodyPr>
          <a:lstStyle/>
          <a:p>
            <a:pPr algn="just"/>
            <a:r>
              <a:rPr lang="pl-PL" dirty="0"/>
              <a:t>Podczas realizacji projektu udało się stworzyć grę mobilną gatunku STG dla platform Android. Zrealizowano też zdalną konfigurację dla tej gry, co pozwala na zmianę rozgrywki nie tworząc nowej wersji, a tylko zmiany kilku wartości w bazie danych na serwerze.</a:t>
            </a:r>
          </a:p>
          <a:p>
            <a:pPr algn="just"/>
            <a:endParaRPr lang="pl-PL" dirty="0"/>
          </a:p>
          <a:p>
            <a:pPr algn="just"/>
            <a:r>
              <a:rPr lang="pl-PL" dirty="0"/>
              <a:t>Linki do repozytorium:</a:t>
            </a:r>
          </a:p>
          <a:p>
            <a:pPr marL="285750" indent="-285750" algn="just">
              <a:buFont typeface="Arial" panose="020B0604020202020204" pitchFamily="34" charset="0"/>
              <a:buChar char="•"/>
            </a:pPr>
            <a:r>
              <a:rPr lang="pl-PL" dirty="0"/>
              <a:t>Klient gry: </a:t>
            </a:r>
            <a:r>
              <a:rPr lang="pl-PL" dirty="0">
                <a:hlinkClick r:id="rId2"/>
              </a:rPr>
              <a:t>https://github.com/sTarBlakout/Simple-STG</a:t>
            </a:r>
            <a:endParaRPr lang="pl-PL" dirty="0"/>
          </a:p>
          <a:p>
            <a:pPr marL="285750" indent="-285750" algn="just">
              <a:buFont typeface="Arial" panose="020B0604020202020204" pitchFamily="34" charset="0"/>
              <a:buChar char="•"/>
            </a:pPr>
            <a:r>
              <a:rPr lang="pl-PL" dirty="0"/>
              <a:t>API gry: </a:t>
            </a:r>
            <a:endParaRPr lang="en-US" dirty="0"/>
          </a:p>
        </p:txBody>
      </p:sp>
      <p:sp>
        <p:nvSpPr>
          <p:cNvPr id="8" name="TextBox 7">
            <a:extLst>
              <a:ext uri="{FF2B5EF4-FFF2-40B4-BE49-F238E27FC236}">
                <a16:creationId xmlns:a16="http://schemas.microsoft.com/office/drawing/2014/main" id="{C3AFFE1E-97CD-A986-718F-3F3861D0FC32}"/>
              </a:ext>
            </a:extLst>
          </p:cNvPr>
          <p:cNvSpPr txBox="1"/>
          <p:nvPr/>
        </p:nvSpPr>
        <p:spPr>
          <a:xfrm>
            <a:off x="4235186" y="6012335"/>
            <a:ext cx="7772400" cy="646331"/>
          </a:xfrm>
          <a:prstGeom prst="rect">
            <a:avLst/>
          </a:prstGeom>
          <a:noFill/>
        </p:spPr>
        <p:txBody>
          <a:bodyPr wrap="square" rtlCol="0">
            <a:spAutoFit/>
          </a:bodyPr>
          <a:lstStyle/>
          <a:p>
            <a:pPr algn="just"/>
            <a:r>
              <a:rPr lang="pl-PL" dirty="0"/>
              <a:t>Oleksandr Kosinko 61817</a:t>
            </a:r>
          </a:p>
          <a:p>
            <a:pPr algn="just"/>
            <a:r>
              <a:rPr lang="pl-PL" dirty="0"/>
              <a:t>Jakub Motyka 11111</a:t>
            </a:r>
            <a:endParaRPr lang="en-US" dirty="0"/>
          </a:p>
        </p:txBody>
      </p:sp>
    </p:spTree>
    <p:extLst>
      <p:ext uri="{BB962C8B-B14F-4D97-AF65-F5344CB8AC3E}">
        <p14:creationId xmlns:p14="http://schemas.microsoft.com/office/powerpoint/2010/main" val="407105518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{63B8EF9B-F894-412A-981B-F9C6A9363B79}tf11429527_win32</Template>
  <TotalTime>72</TotalTime>
  <Words>407</Words>
  <Application>Microsoft Office PowerPoint</Application>
  <PresentationFormat>Widescreen</PresentationFormat>
  <Paragraphs>35</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Bookman Old Style</vt:lpstr>
      <vt:lpstr>Calibri</vt:lpstr>
      <vt:lpstr>Franklin Gothic Book</vt:lpstr>
      <vt:lpstr>1_RetrospectVTI</vt:lpstr>
      <vt:lpstr>Gra gatunku "STG"  dla systemu Android  z zdalną konfiguracją</vt:lpstr>
      <vt:lpstr>Cel pracy</vt:lpstr>
      <vt:lpstr>Cel pracy</vt:lpstr>
      <vt:lpstr>Podział obowiązków</vt:lpstr>
      <vt:lpstr>Możliwości gry</vt:lpstr>
      <vt:lpstr>Prezentacja gry</vt:lpstr>
      <vt:lpstr>Prezentacja gry</vt:lpstr>
      <vt:lpstr>Wideo rozgrywki</vt:lpstr>
      <vt:lpstr>Podsumowanie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 gatunku "STG"  dla systemu Android  z zdalną konfiguracją</dc:title>
  <dc:creator>Oleksandr Kosinko</dc:creator>
  <cp:lastModifiedBy>Oleksandr Kosinko</cp:lastModifiedBy>
  <cp:revision>12</cp:revision>
  <dcterms:created xsi:type="dcterms:W3CDTF">2022-07-17T12:56:14Z</dcterms:created>
  <dcterms:modified xsi:type="dcterms:W3CDTF">2022-07-17T14:08:48Z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